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x="18288000" cy="10287000"/>
  <p:notesSz cx="6858000" cy="9144000"/>
  <p:embeddedFontLst>
    <p:embeddedFont>
      <p:font typeface="Zuume Rough Bold" charset="1" panose="00000800000000000000"/>
      <p:regular r:id="rId25"/>
    </p:embeddedFont>
    <p:embeddedFont>
      <p:font typeface="Archivo Black" charset="1" panose="020B0A03020202020B04"/>
      <p:regular r:id="rId26"/>
    </p:embeddedFont>
    <p:embeddedFont>
      <p:font typeface="Anantason Expanded Bold" charset="1" panose="00000000000000000000"/>
      <p:regular r:id="rId27"/>
    </p:embeddedFont>
    <p:embeddedFont>
      <p:font typeface="League Spartan" charset="1" panose="00000800000000000000"/>
      <p:regular r:id="rId28"/>
    </p:embeddedFont>
    <p:embeddedFont>
      <p:font typeface="Holiday" charset="1" panose="00000000000000000000"/>
      <p:regular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png" Type="http://schemas.openxmlformats.org/officeDocument/2006/relationships/image"/><Relationship Id="rId3" Target="../media/image35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png" Type="http://schemas.openxmlformats.org/officeDocument/2006/relationships/image"/><Relationship Id="rId3" Target="../media/image37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8.png" Type="http://schemas.openxmlformats.org/officeDocument/2006/relationships/image"/><Relationship Id="rId3" Target="../media/image39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0.png" Type="http://schemas.openxmlformats.org/officeDocument/2006/relationships/image"/><Relationship Id="rId3" Target="../media/image41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2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3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4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5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7.svg" Type="http://schemas.openxmlformats.org/officeDocument/2006/relationships/image"/><Relationship Id="rId11" Target="../media/image48.png" Type="http://schemas.openxmlformats.org/officeDocument/2006/relationships/image"/><Relationship Id="rId12" Target="../media/image49.svg" Type="http://schemas.openxmlformats.org/officeDocument/2006/relationships/image"/><Relationship Id="rId2" Target="../media/image17.png" Type="http://schemas.openxmlformats.org/officeDocument/2006/relationships/image"/><Relationship Id="rId3" Target="../media/image18.svg" Type="http://schemas.openxmlformats.org/officeDocument/2006/relationships/image"/><Relationship Id="rId4" Target="../media/image1.png" Type="http://schemas.openxmlformats.org/officeDocument/2006/relationships/image"/><Relationship Id="rId5" Target="../media/image19.png" Type="http://schemas.openxmlformats.org/officeDocument/2006/relationships/image"/><Relationship Id="rId6" Target="../media/image20.svg" Type="http://schemas.openxmlformats.org/officeDocument/2006/relationships/image"/><Relationship Id="rId7" Target="../media/image7.png" Type="http://schemas.openxmlformats.org/officeDocument/2006/relationships/image"/><Relationship Id="rId8" Target="../media/image8.svg" Type="http://schemas.openxmlformats.org/officeDocument/2006/relationships/image"/><Relationship Id="rId9" Target="../media/image46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.png" Type="http://schemas.openxmlformats.org/officeDocument/2006/relationships/image"/><Relationship Id="rId11" Target="../media/image16.svg" Type="http://schemas.openxmlformats.org/officeDocument/2006/relationships/image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13.jpeg" Type="http://schemas.openxmlformats.org/officeDocument/2006/relationships/image"/><Relationship Id="rId7" Target="../media/image14.pn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svg" Type="http://schemas.openxmlformats.org/officeDocument/2006/relationships/image"/><Relationship Id="rId4" Target="../media/image1.png" Type="http://schemas.openxmlformats.org/officeDocument/2006/relationships/image"/><Relationship Id="rId5" Target="../media/image19.png" Type="http://schemas.openxmlformats.org/officeDocument/2006/relationships/image"/><Relationship Id="rId6" Target="../media/image20.svg" Type="http://schemas.openxmlformats.org/officeDocument/2006/relationships/image"/><Relationship Id="rId7" Target="../media/image21.png" Type="http://schemas.openxmlformats.org/officeDocument/2006/relationships/image"/><Relationship Id="rId8" Target="../media/image22.svg" Type="http://schemas.openxmlformats.org/officeDocument/2006/relationships/image"/><Relationship Id="rId9" Target="../media/image23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.svg" Type="http://schemas.openxmlformats.org/officeDocument/2006/relationships/image"/><Relationship Id="rId2" Target="../media/image1.pn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Relationship Id="rId5" Target="../media/image9.png" Type="http://schemas.openxmlformats.org/officeDocument/2006/relationships/image"/><Relationship Id="rId6" Target="../media/image10.svg" Type="http://schemas.openxmlformats.org/officeDocument/2006/relationships/image"/><Relationship Id="rId7" Target="../media/image3.png" Type="http://schemas.openxmlformats.org/officeDocument/2006/relationships/image"/><Relationship Id="rId8" Target="../media/image4.svg" Type="http://schemas.openxmlformats.org/officeDocument/2006/relationships/image"/><Relationship Id="rId9" Target="../media/image7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24.png" Type="http://schemas.openxmlformats.org/officeDocument/2006/relationships/image"/><Relationship Id="rId5" Target="../media/image25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Relationship Id="rId3" Target="../media/image27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Relationship Id="rId3" Target="../media/image29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Relationship Id="rId3" Target="../media/image31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png" Type="http://schemas.openxmlformats.org/officeDocument/2006/relationships/image"/><Relationship Id="rId3" Target="../media/image33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582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9258300"/>
          </a:xfrm>
          <a:custGeom>
            <a:avLst/>
            <a:gdLst/>
            <a:ahLst/>
            <a:cxnLst/>
            <a:rect r="r" b="b" t="t" l="l"/>
            <a:pathLst>
              <a:path h="9258300" w="18288000">
                <a:moveTo>
                  <a:pt x="0" y="0"/>
                </a:moveTo>
                <a:lnTo>
                  <a:pt x="18288000" y="0"/>
                </a:lnTo>
                <a:lnTo>
                  <a:pt x="18288000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 l="0" t="0" r="0" b="-9753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3540319" y="8179653"/>
            <a:ext cx="12904000" cy="4803156"/>
          </a:xfrm>
          <a:custGeom>
            <a:avLst/>
            <a:gdLst/>
            <a:ahLst/>
            <a:cxnLst/>
            <a:rect r="r" b="b" t="t" l="l"/>
            <a:pathLst>
              <a:path h="4803156" w="12904000">
                <a:moveTo>
                  <a:pt x="0" y="0"/>
                </a:moveTo>
                <a:lnTo>
                  <a:pt x="12904001" y="0"/>
                </a:lnTo>
                <a:lnTo>
                  <a:pt x="12904001" y="4803156"/>
                </a:lnTo>
                <a:lnTo>
                  <a:pt x="0" y="48031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387711" y="5496754"/>
            <a:ext cx="3800579" cy="4114800"/>
          </a:xfrm>
          <a:custGeom>
            <a:avLst/>
            <a:gdLst/>
            <a:ahLst/>
            <a:cxnLst/>
            <a:rect r="r" b="b" t="t" l="l"/>
            <a:pathLst>
              <a:path h="4114800" w="3800579">
                <a:moveTo>
                  <a:pt x="0" y="0"/>
                </a:moveTo>
                <a:lnTo>
                  <a:pt x="3800578" y="0"/>
                </a:lnTo>
                <a:lnTo>
                  <a:pt x="380057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144000" y="7952097"/>
            <a:ext cx="12904000" cy="4803156"/>
          </a:xfrm>
          <a:custGeom>
            <a:avLst/>
            <a:gdLst/>
            <a:ahLst/>
            <a:cxnLst/>
            <a:rect r="r" b="b" t="t" l="l"/>
            <a:pathLst>
              <a:path h="4803156" w="12904000">
                <a:moveTo>
                  <a:pt x="0" y="0"/>
                </a:moveTo>
                <a:lnTo>
                  <a:pt x="12904000" y="0"/>
                </a:lnTo>
                <a:lnTo>
                  <a:pt x="12904000" y="4803156"/>
                </a:lnTo>
                <a:lnTo>
                  <a:pt x="0" y="48031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6484683" y="1505883"/>
            <a:ext cx="10585324" cy="49383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302F2F"/>
                </a:solidFill>
                <a:latin typeface="Zuume Rough Bold"/>
                <a:ea typeface="Zuume Rough Bold"/>
                <a:cs typeface="Zuume Rough Bold"/>
                <a:sym typeface="Zuume Rough Bold"/>
              </a:rPr>
              <a:t>SQL PROJECT</a:t>
            </a:r>
          </a:p>
          <a:p>
            <a:pPr algn="ctr">
              <a:lnSpc>
                <a:spcPts val="13020"/>
              </a:lnSpc>
            </a:pPr>
            <a:r>
              <a:rPr lang="en-US" sz="9300">
                <a:solidFill>
                  <a:srgbClr val="302F2F"/>
                </a:solidFill>
                <a:latin typeface="Zuume Rough Bold"/>
                <a:ea typeface="Zuume Rough Bold"/>
                <a:cs typeface="Zuume Rough Bold"/>
                <a:sym typeface="Zuume Rough Bold"/>
              </a:rPr>
              <a:t>  MUSIC STORE ANALYSIS</a:t>
            </a:r>
          </a:p>
          <a:p>
            <a:pPr algn="ctr">
              <a:lnSpc>
                <a:spcPts val="12880"/>
              </a:lnSpc>
            </a:pP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028700" y="575925"/>
            <a:ext cx="527537" cy="546413"/>
          </a:xfrm>
          <a:custGeom>
            <a:avLst/>
            <a:gdLst/>
            <a:ahLst/>
            <a:cxnLst/>
            <a:rect r="r" b="b" t="t" l="l"/>
            <a:pathLst>
              <a:path h="546413" w="527537">
                <a:moveTo>
                  <a:pt x="0" y="0"/>
                </a:moveTo>
                <a:lnTo>
                  <a:pt x="527537" y="0"/>
                </a:lnTo>
                <a:lnTo>
                  <a:pt x="527537" y="546412"/>
                </a:lnTo>
                <a:lnTo>
                  <a:pt x="0" y="54641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2137495" y="2866523"/>
            <a:ext cx="4193364" cy="4114800"/>
          </a:xfrm>
          <a:custGeom>
            <a:avLst/>
            <a:gdLst/>
            <a:ahLst/>
            <a:cxnLst/>
            <a:rect r="r" b="b" t="t" l="l"/>
            <a:pathLst>
              <a:path h="4114800" w="4193364">
                <a:moveTo>
                  <a:pt x="0" y="0"/>
                </a:moveTo>
                <a:lnTo>
                  <a:pt x="4193365" y="0"/>
                </a:lnTo>
                <a:lnTo>
                  <a:pt x="419336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2408320" y="5067300"/>
            <a:ext cx="4346787" cy="6470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287"/>
              </a:lnSpc>
              <a:spcBef>
                <a:spcPct val="0"/>
              </a:spcBef>
            </a:pPr>
            <a:r>
              <a:rPr lang="en-US" sz="3776">
                <a:solidFill>
                  <a:srgbClr val="302F2F"/>
                </a:solidFill>
                <a:latin typeface="Archivo Black"/>
                <a:ea typeface="Archivo Black"/>
                <a:cs typeface="Archivo Black"/>
                <a:sym typeface="Archivo Black"/>
              </a:rPr>
              <a:t>By Rohit Raj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713966" y="720646"/>
            <a:ext cx="4185070" cy="3197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62"/>
              </a:lnSpc>
            </a:pPr>
            <a:r>
              <a:rPr lang="en-US" sz="2462">
                <a:solidFill>
                  <a:srgbClr val="302F2F"/>
                </a:solidFill>
                <a:latin typeface="Anantason Expanded Bold"/>
                <a:ea typeface="Anantason Expanded Bold"/>
                <a:cs typeface="Anantason Expanded Bold"/>
                <a:sym typeface="Anantason Expanded Bold"/>
              </a:rPr>
              <a:t>Thynk Unlimited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-517095" y="2378321"/>
            <a:ext cx="6857554" cy="6807681"/>
          </a:xfrm>
          <a:custGeom>
            <a:avLst/>
            <a:gdLst/>
            <a:ahLst/>
            <a:cxnLst/>
            <a:rect r="r" b="b" t="t" l="l"/>
            <a:pathLst>
              <a:path h="6807681" w="6857554">
                <a:moveTo>
                  <a:pt x="0" y="0"/>
                </a:moveTo>
                <a:lnTo>
                  <a:pt x="6857553" y="0"/>
                </a:lnTo>
                <a:lnTo>
                  <a:pt x="6857553" y="6807681"/>
                </a:lnTo>
                <a:lnTo>
                  <a:pt x="0" y="680768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582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72398" y="3407779"/>
            <a:ext cx="5312810" cy="5453995"/>
          </a:xfrm>
          <a:custGeom>
            <a:avLst/>
            <a:gdLst/>
            <a:ahLst/>
            <a:cxnLst/>
            <a:rect r="r" b="b" t="t" l="l"/>
            <a:pathLst>
              <a:path h="5453995" w="5312810">
                <a:moveTo>
                  <a:pt x="0" y="0"/>
                </a:moveTo>
                <a:lnTo>
                  <a:pt x="5312810" y="0"/>
                </a:lnTo>
                <a:lnTo>
                  <a:pt x="5312810" y="5453995"/>
                </a:lnTo>
                <a:lnTo>
                  <a:pt x="0" y="54539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51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354577" y="4853180"/>
            <a:ext cx="11163501" cy="3037888"/>
          </a:xfrm>
          <a:custGeom>
            <a:avLst/>
            <a:gdLst/>
            <a:ahLst/>
            <a:cxnLst/>
            <a:rect r="r" b="b" t="t" l="l"/>
            <a:pathLst>
              <a:path h="3037888" w="11163501">
                <a:moveTo>
                  <a:pt x="0" y="0"/>
                </a:moveTo>
                <a:lnTo>
                  <a:pt x="11163501" y="0"/>
                </a:lnTo>
                <a:lnTo>
                  <a:pt x="11163501" y="3037888"/>
                </a:lnTo>
                <a:lnTo>
                  <a:pt x="0" y="30378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0" y="962025"/>
            <a:ext cx="18288000" cy="19709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87"/>
              </a:lnSpc>
              <a:spcBef>
                <a:spcPct val="0"/>
              </a:spcBef>
            </a:pPr>
            <a:r>
              <a:rPr lang="en-US" sz="3776">
                <a:solidFill>
                  <a:srgbClr val="000000"/>
                </a:solidFill>
                <a:latin typeface="Anantason Expanded Bold"/>
                <a:ea typeface="Anantason Expanded Bold"/>
                <a:cs typeface="Anantason Expanded Bold"/>
                <a:sym typeface="Anantason Expanded Bold"/>
              </a:rPr>
              <a:t>Write query to return the email, first name, last name, &amp; Genre of all Rock Music listeners. </a:t>
            </a:r>
          </a:p>
          <a:p>
            <a:pPr algn="ctr">
              <a:lnSpc>
                <a:spcPts val="5287"/>
              </a:lnSpc>
              <a:spcBef>
                <a:spcPct val="0"/>
              </a:spcBef>
            </a:pPr>
            <a:r>
              <a:rPr lang="en-US" sz="3776">
                <a:solidFill>
                  <a:srgbClr val="000000"/>
                </a:solidFill>
                <a:latin typeface="Anantason Expanded Bold"/>
                <a:ea typeface="Anantason Expanded Bold"/>
                <a:cs typeface="Anantason Expanded Bold"/>
                <a:sym typeface="Anantason Expanded Bold"/>
              </a:rPr>
              <a:t>Return your list ordered alphabetically by email starting with A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582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34845" y="3078546"/>
            <a:ext cx="4452836" cy="5637764"/>
          </a:xfrm>
          <a:custGeom>
            <a:avLst/>
            <a:gdLst/>
            <a:ahLst/>
            <a:cxnLst/>
            <a:rect r="r" b="b" t="t" l="l"/>
            <a:pathLst>
              <a:path h="5637764" w="4452836">
                <a:moveTo>
                  <a:pt x="0" y="0"/>
                </a:moveTo>
                <a:lnTo>
                  <a:pt x="4452836" y="0"/>
                </a:lnTo>
                <a:lnTo>
                  <a:pt x="4452836" y="5637764"/>
                </a:lnTo>
                <a:lnTo>
                  <a:pt x="0" y="56377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317482" y="4772813"/>
            <a:ext cx="10941818" cy="3198621"/>
          </a:xfrm>
          <a:custGeom>
            <a:avLst/>
            <a:gdLst/>
            <a:ahLst/>
            <a:cxnLst/>
            <a:rect r="r" b="b" t="t" l="l"/>
            <a:pathLst>
              <a:path h="3198621" w="10941818">
                <a:moveTo>
                  <a:pt x="0" y="0"/>
                </a:moveTo>
                <a:lnTo>
                  <a:pt x="10941818" y="0"/>
                </a:lnTo>
                <a:lnTo>
                  <a:pt x="10941818" y="3198622"/>
                </a:lnTo>
                <a:lnTo>
                  <a:pt x="0" y="319862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90926" y="636597"/>
            <a:ext cx="17506148" cy="18617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07"/>
              </a:lnSpc>
              <a:spcBef>
                <a:spcPct val="0"/>
              </a:spcBef>
            </a:pPr>
            <a:r>
              <a:rPr lang="en-US" sz="3576">
                <a:solidFill>
                  <a:srgbClr val="000000"/>
                </a:solidFill>
                <a:latin typeface="Anantason Expanded Bold"/>
                <a:ea typeface="Anantason Expanded Bold"/>
                <a:cs typeface="Anantason Expanded Bold"/>
                <a:sym typeface="Anantason Expanded Bold"/>
              </a:rPr>
              <a:t>Let's invite the artists who have written the most rock music in our dataset. </a:t>
            </a:r>
          </a:p>
          <a:p>
            <a:pPr algn="ctr">
              <a:lnSpc>
                <a:spcPts val="5007"/>
              </a:lnSpc>
              <a:spcBef>
                <a:spcPct val="0"/>
              </a:spcBef>
            </a:pPr>
            <a:r>
              <a:rPr lang="en-US" sz="3576">
                <a:solidFill>
                  <a:srgbClr val="000000"/>
                </a:solidFill>
                <a:latin typeface="Anantason Expanded Bold"/>
                <a:ea typeface="Anantason Expanded Bold"/>
                <a:cs typeface="Anantason Expanded Bold"/>
                <a:sym typeface="Anantason Expanded Bold"/>
              </a:rPr>
              <a:t>Write a query that returns the Artist name and total track count of the top 10 rock bands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582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07375" y="3777881"/>
            <a:ext cx="6677773" cy="5076793"/>
          </a:xfrm>
          <a:custGeom>
            <a:avLst/>
            <a:gdLst/>
            <a:ahLst/>
            <a:cxnLst/>
            <a:rect r="r" b="b" t="t" l="l"/>
            <a:pathLst>
              <a:path h="5076793" w="6677773">
                <a:moveTo>
                  <a:pt x="0" y="0"/>
                </a:moveTo>
                <a:lnTo>
                  <a:pt x="6677773" y="0"/>
                </a:lnTo>
                <a:lnTo>
                  <a:pt x="6677773" y="5076793"/>
                </a:lnTo>
                <a:lnTo>
                  <a:pt x="0" y="50767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579909" y="4815828"/>
            <a:ext cx="10332387" cy="4038846"/>
          </a:xfrm>
          <a:custGeom>
            <a:avLst/>
            <a:gdLst/>
            <a:ahLst/>
            <a:cxnLst/>
            <a:rect r="r" b="b" t="t" l="l"/>
            <a:pathLst>
              <a:path h="4038846" w="10332387">
                <a:moveTo>
                  <a:pt x="0" y="0"/>
                </a:moveTo>
                <a:lnTo>
                  <a:pt x="10332387" y="0"/>
                </a:lnTo>
                <a:lnTo>
                  <a:pt x="10332387" y="4038846"/>
                </a:lnTo>
                <a:lnTo>
                  <a:pt x="0" y="403884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07375" y="608673"/>
            <a:ext cx="17485162" cy="24904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07"/>
              </a:lnSpc>
              <a:spcBef>
                <a:spcPct val="0"/>
              </a:spcBef>
            </a:pPr>
            <a:r>
              <a:rPr lang="en-US" sz="3576">
                <a:solidFill>
                  <a:srgbClr val="000000"/>
                </a:solidFill>
                <a:latin typeface="Anantason Expanded Bold"/>
                <a:ea typeface="Anantason Expanded Bold"/>
                <a:cs typeface="Anantason Expanded Bold"/>
                <a:sym typeface="Anantason Expanded Bold"/>
              </a:rPr>
              <a:t>Return all the track names that have a song length longer than the average song length. </a:t>
            </a:r>
          </a:p>
          <a:p>
            <a:pPr algn="ctr">
              <a:lnSpc>
                <a:spcPts val="5007"/>
              </a:lnSpc>
              <a:spcBef>
                <a:spcPct val="0"/>
              </a:spcBef>
            </a:pPr>
            <a:r>
              <a:rPr lang="en-US" sz="3576">
                <a:solidFill>
                  <a:srgbClr val="000000"/>
                </a:solidFill>
                <a:latin typeface="Anantason Expanded Bold"/>
                <a:ea typeface="Anantason Expanded Bold"/>
                <a:cs typeface="Anantason Expanded Bold"/>
                <a:sym typeface="Anantason Expanded Bold"/>
              </a:rPr>
              <a:t>Return the Name and Milliseconds for each track. Order by the song length with the longest songs listed first.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582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2742382"/>
            <a:ext cx="8185772" cy="5807473"/>
          </a:xfrm>
          <a:custGeom>
            <a:avLst/>
            <a:gdLst/>
            <a:ahLst/>
            <a:cxnLst/>
            <a:rect r="r" b="b" t="t" l="l"/>
            <a:pathLst>
              <a:path h="5807473" w="8185772">
                <a:moveTo>
                  <a:pt x="0" y="0"/>
                </a:moveTo>
                <a:lnTo>
                  <a:pt x="8185772" y="0"/>
                </a:lnTo>
                <a:lnTo>
                  <a:pt x="8185772" y="5807474"/>
                </a:lnTo>
                <a:lnTo>
                  <a:pt x="0" y="58074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488456" y="3512748"/>
            <a:ext cx="9799544" cy="4266742"/>
          </a:xfrm>
          <a:custGeom>
            <a:avLst/>
            <a:gdLst/>
            <a:ahLst/>
            <a:cxnLst/>
            <a:rect r="r" b="b" t="t" l="l"/>
            <a:pathLst>
              <a:path h="4266742" w="9799544">
                <a:moveTo>
                  <a:pt x="0" y="0"/>
                </a:moveTo>
                <a:lnTo>
                  <a:pt x="9799544" y="0"/>
                </a:lnTo>
                <a:lnTo>
                  <a:pt x="9799544" y="4266742"/>
                </a:lnTo>
                <a:lnTo>
                  <a:pt x="0" y="426674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989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05238" y="608673"/>
            <a:ext cx="17282762" cy="13042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87"/>
              </a:lnSpc>
              <a:spcBef>
                <a:spcPct val="0"/>
              </a:spcBef>
            </a:pPr>
            <a:r>
              <a:rPr lang="en-US" sz="3776">
                <a:solidFill>
                  <a:srgbClr val="000000"/>
                </a:solidFill>
                <a:latin typeface="Anantason Expanded Bold"/>
                <a:ea typeface="Anantason Expanded Bold"/>
                <a:cs typeface="Anantason Expanded Bold"/>
                <a:sym typeface="Anantason Expanded Bold"/>
              </a:rPr>
              <a:t>Find how much amount spent by each customer on artists? Write a query to return customer name, artist name and total spent 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582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57463" y="2964842"/>
            <a:ext cx="17573073" cy="7322158"/>
          </a:xfrm>
          <a:custGeom>
            <a:avLst/>
            <a:gdLst/>
            <a:ahLst/>
            <a:cxnLst/>
            <a:rect r="r" b="b" t="t" l="l"/>
            <a:pathLst>
              <a:path h="7322158" w="17573073">
                <a:moveTo>
                  <a:pt x="0" y="0"/>
                </a:moveTo>
                <a:lnTo>
                  <a:pt x="17573074" y="0"/>
                </a:lnTo>
                <a:lnTo>
                  <a:pt x="17573074" y="7322158"/>
                </a:lnTo>
                <a:lnTo>
                  <a:pt x="0" y="73221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4" r="0" b="-2169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0" y="140547"/>
            <a:ext cx="18288000" cy="26009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67"/>
              </a:lnSpc>
              <a:spcBef>
                <a:spcPct val="0"/>
              </a:spcBef>
            </a:pPr>
            <a:r>
              <a:rPr lang="en-US" sz="2977">
                <a:solidFill>
                  <a:srgbClr val="000000"/>
                </a:solidFill>
                <a:latin typeface="Anantason Expanded Bold"/>
                <a:ea typeface="Anantason Expanded Bold"/>
                <a:cs typeface="Anantason Expanded Bold"/>
                <a:sym typeface="Anantason Expanded Bold"/>
              </a:rPr>
              <a:t>We want to find out the most popular music Genre for each country. We determine the most popular genre as the genre </a:t>
            </a:r>
          </a:p>
          <a:p>
            <a:pPr algn="ctr">
              <a:lnSpc>
                <a:spcPts val="4167"/>
              </a:lnSpc>
              <a:spcBef>
                <a:spcPct val="0"/>
              </a:spcBef>
            </a:pPr>
            <a:r>
              <a:rPr lang="en-US" sz="2977">
                <a:solidFill>
                  <a:srgbClr val="000000"/>
                </a:solidFill>
                <a:latin typeface="Anantason Expanded Bold"/>
                <a:ea typeface="Anantason Expanded Bold"/>
                <a:cs typeface="Anantason Expanded Bold"/>
                <a:sym typeface="Anantason Expanded Bold"/>
              </a:rPr>
              <a:t>with the highest amount of purchases. Write a query that returns each country along with the top Genre. For countries where </a:t>
            </a:r>
          </a:p>
          <a:p>
            <a:pPr algn="ctr">
              <a:lnSpc>
                <a:spcPts val="4167"/>
              </a:lnSpc>
              <a:spcBef>
                <a:spcPct val="0"/>
              </a:spcBef>
            </a:pPr>
            <a:r>
              <a:rPr lang="en-US" sz="2977">
                <a:solidFill>
                  <a:srgbClr val="000000"/>
                </a:solidFill>
                <a:latin typeface="Anantason Expanded Bold"/>
                <a:ea typeface="Anantason Expanded Bold"/>
                <a:cs typeface="Anantason Expanded Bold"/>
                <a:sym typeface="Anantason Expanded Bold"/>
              </a:rPr>
              <a:t>the maximum number of purchases is shared return all Genres.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582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49467" y="3313996"/>
            <a:ext cx="16509833" cy="3519391"/>
          </a:xfrm>
          <a:custGeom>
            <a:avLst/>
            <a:gdLst/>
            <a:ahLst/>
            <a:cxnLst/>
            <a:rect r="r" b="b" t="t" l="l"/>
            <a:pathLst>
              <a:path h="3519391" w="16509833">
                <a:moveTo>
                  <a:pt x="0" y="0"/>
                </a:moveTo>
                <a:lnTo>
                  <a:pt x="16509833" y="0"/>
                </a:lnTo>
                <a:lnTo>
                  <a:pt x="16509833" y="3519391"/>
                </a:lnTo>
                <a:lnTo>
                  <a:pt x="0" y="351939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26" t="-897" r="0" b="-1115"/>
            </a:stretch>
          </a:blipFill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582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187569" y="3804060"/>
            <a:ext cx="13912862" cy="6482940"/>
          </a:xfrm>
          <a:custGeom>
            <a:avLst/>
            <a:gdLst/>
            <a:ahLst/>
            <a:cxnLst/>
            <a:rect r="r" b="b" t="t" l="l"/>
            <a:pathLst>
              <a:path h="6482940" w="13912862">
                <a:moveTo>
                  <a:pt x="0" y="0"/>
                </a:moveTo>
                <a:lnTo>
                  <a:pt x="13912862" y="0"/>
                </a:lnTo>
                <a:lnTo>
                  <a:pt x="13912862" y="6482940"/>
                </a:lnTo>
                <a:lnTo>
                  <a:pt x="0" y="64829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269" r="-378" b="-2269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0" y="213185"/>
            <a:ext cx="17897074" cy="35908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27"/>
              </a:lnSpc>
              <a:spcBef>
                <a:spcPct val="0"/>
              </a:spcBef>
            </a:pPr>
            <a:r>
              <a:rPr lang="en-US" sz="3377">
                <a:solidFill>
                  <a:srgbClr val="000000"/>
                </a:solidFill>
                <a:latin typeface="Anantason Expanded Bold"/>
                <a:ea typeface="Anantason Expanded Bold"/>
                <a:cs typeface="Anantason Expanded Bold"/>
                <a:sym typeface="Anantason Expanded Bold"/>
              </a:rPr>
              <a:t> Write a query that determines the customer that has spent the most on music for each country. </a:t>
            </a:r>
          </a:p>
          <a:p>
            <a:pPr algn="ctr">
              <a:lnSpc>
                <a:spcPts val="4727"/>
              </a:lnSpc>
              <a:spcBef>
                <a:spcPct val="0"/>
              </a:spcBef>
            </a:pPr>
            <a:r>
              <a:rPr lang="en-US" sz="3377">
                <a:solidFill>
                  <a:srgbClr val="000000"/>
                </a:solidFill>
                <a:latin typeface="Anantason Expanded Bold"/>
                <a:ea typeface="Anantason Expanded Bold"/>
                <a:cs typeface="Anantason Expanded Bold"/>
                <a:sym typeface="Anantason Expanded Bold"/>
              </a:rPr>
              <a:t>Write a query that returns the country along with the top customer and how much they spent. </a:t>
            </a:r>
          </a:p>
          <a:p>
            <a:pPr algn="ctr">
              <a:lnSpc>
                <a:spcPts val="4727"/>
              </a:lnSpc>
              <a:spcBef>
                <a:spcPct val="0"/>
              </a:spcBef>
            </a:pPr>
            <a:r>
              <a:rPr lang="en-US" sz="3377">
                <a:solidFill>
                  <a:srgbClr val="000000"/>
                </a:solidFill>
                <a:latin typeface="Anantason Expanded Bold"/>
                <a:ea typeface="Anantason Expanded Bold"/>
                <a:cs typeface="Anantason Expanded Bold"/>
                <a:sym typeface="Anantason Expanded Bold"/>
              </a:rPr>
              <a:t>For countries where the top amount spent is shared, provide all customers who spent this amount.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582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3436800"/>
            <a:ext cx="16014352" cy="3245860"/>
          </a:xfrm>
          <a:custGeom>
            <a:avLst/>
            <a:gdLst/>
            <a:ahLst/>
            <a:cxnLst/>
            <a:rect r="r" b="b" t="t" l="l"/>
            <a:pathLst>
              <a:path h="3245860" w="16014352">
                <a:moveTo>
                  <a:pt x="0" y="0"/>
                </a:moveTo>
                <a:lnTo>
                  <a:pt x="16014352" y="0"/>
                </a:lnTo>
                <a:lnTo>
                  <a:pt x="16014352" y="3245860"/>
                </a:lnTo>
                <a:lnTo>
                  <a:pt x="0" y="32458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105" r="0" b="-5311"/>
            </a:stretch>
          </a:blipFill>
        </p:spPr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718098" y="-5060901"/>
            <a:ext cx="14057746" cy="14057746"/>
          </a:xfrm>
          <a:custGeom>
            <a:avLst/>
            <a:gdLst/>
            <a:ahLst/>
            <a:cxnLst/>
            <a:rect r="r" b="b" t="t" l="l"/>
            <a:pathLst>
              <a:path h="14057746" w="14057746">
                <a:moveTo>
                  <a:pt x="0" y="0"/>
                </a:moveTo>
                <a:lnTo>
                  <a:pt x="14057746" y="0"/>
                </a:lnTo>
                <a:lnTo>
                  <a:pt x="14057746" y="14057746"/>
                </a:lnTo>
                <a:lnTo>
                  <a:pt x="0" y="140577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8000"/>
            </a:blip>
            <a:stretch>
              <a:fillRect l="0" t="0" r="0" b="-77777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575925"/>
            <a:ext cx="527537" cy="546413"/>
          </a:xfrm>
          <a:custGeom>
            <a:avLst/>
            <a:gdLst/>
            <a:ahLst/>
            <a:cxnLst/>
            <a:rect r="r" b="b" t="t" l="l"/>
            <a:pathLst>
              <a:path h="546413" w="527537">
                <a:moveTo>
                  <a:pt x="0" y="0"/>
                </a:moveTo>
                <a:lnTo>
                  <a:pt x="527537" y="0"/>
                </a:lnTo>
                <a:lnTo>
                  <a:pt x="527537" y="546412"/>
                </a:lnTo>
                <a:lnTo>
                  <a:pt x="0" y="54641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479660" y="7337565"/>
            <a:ext cx="4193364" cy="4114800"/>
          </a:xfrm>
          <a:custGeom>
            <a:avLst/>
            <a:gdLst/>
            <a:ahLst/>
            <a:cxnLst/>
            <a:rect r="r" b="b" t="t" l="l"/>
            <a:pathLst>
              <a:path h="4114800" w="4193364">
                <a:moveTo>
                  <a:pt x="0" y="0"/>
                </a:moveTo>
                <a:lnTo>
                  <a:pt x="4193364" y="0"/>
                </a:lnTo>
                <a:lnTo>
                  <a:pt x="419336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1320607">
            <a:off x="14026459" y="1565085"/>
            <a:ext cx="2906403" cy="2795431"/>
          </a:xfrm>
          <a:custGeom>
            <a:avLst/>
            <a:gdLst/>
            <a:ahLst/>
            <a:cxnLst/>
            <a:rect r="r" b="b" t="t" l="l"/>
            <a:pathLst>
              <a:path h="2795431" w="2906403">
                <a:moveTo>
                  <a:pt x="0" y="0"/>
                </a:moveTo>
                <a:lnTo>
                  <a:pt x="2906403" y="0"/>
                </a:lnTo>
                <a:lnTo>
                  <a:pt x="2906403" y="2795431"/>
                </a:lnTo>
                <a:lnTo>
                  <a:pt x="0" y="279543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632533" y="1168377"/>
            <a:ext cx="5062547" cy="30840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739"/>
              </a:lnSpc>
            </a:pPr>
            <a:r>
              <a:rPr lang="en-US" sz="16956">
                <a:solidFill>
                  <a:srgbClr val="302F2F"/>
                </a:solidFill>
                <a:latin typeface="Zuume Rough Bold"/>
                <a:ea typeface="Zuume Rough Bold"/>
                <a:cs typeface="Zuume Rough Bold"/>
                <a:sym typeface="Zuume Rough Bold"/>
              </a:rPr>
              <a:t>INSIGHT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4973059" y="6638413"/>
            <a:ext cx="3314941" cy="699151"/>
          </a:xfrm>
          <a:custGeom>
            <a:avLst/>
            <a:gdLst/>
            <a:ahLst/>
            <a:cxnLst/>
            <a:rect r="r" b="b" t="t" l="l"/>
            <a:pathLst>
              <a:path h="699151" w="3314941">
                <a:moveTo>
                  <a:pt x="0" y="0"/>
                </a:moveTo>
                <a:lnTo>
                  <a:pt x="3314941" y="0"/>
                </a:lnTo>
                <a:lnTo>
                  <a:pt x="3314941" y="699152"/>
                </a:lnTo>
                <a:lnTo>
                  <a:pt x="0" y="69915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9872793" y="657704"/>
            <a:ext cx="1476505" cy="3638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047"/>
              </a:lnSpc>
              <a:spcBef>
                <a:spcPct val="0"/>
              </a:spcBef>
            </a:pPr>
            <a:r>
              <a:rPr lang="en-US" sz="2177">
                <a:solidFill>
                  <a:srgbClr val="302F2F">
                    <a:alpha val="49804"/>
                  </a:srgbClr>
                </a:solidFill>
                <a:latin typeface="Anantason Expanded Bold"/>
                <a:ea typeface="Anantason Expanded Bold"/>
                <a:cs typeface="Anantason Expanded Bold"/>
                <a:sym typeface="Anantason Expanded Bold"/>
              </a:rPr>
              <a:t>Home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863648" y="679178"/>
            <a:ext cx="1693674" cy="3638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047"/>
              </a:lnSpc>
              <a:spcBef>
                <a:spcPct val="0"/>
              </a:spcBef>
            </a:pPr>
            <a:r>
              <a:rPr lang="en-US" sz="2177">
                <a:solidFill>
                  <a:srgbClr val="302F2F">
                    <a:alpha val="49804"/>
                  </a:srgbClr>
                </a:solidFill>
                <a:latin typeface="Anantason Expanded Bold"/>
                <a:ea typeface="Anantason Expanded Bold"/>
                <a:cs typeface="Anantason Expanded Bold"/>
                <a:sym typeface="Anantason Expanded Bold"/>
              </a:rPr>
              <a:t>About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4068306" y="657704"/>
            <a:ext cx="1411354" cy="3638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047"/>
              </a:lnSpc>
              <a:spcBef>
                <a:spcPct val="0"/>
              </a:spcBef>
            </a:pPr>
            <a:r>
              <a:rPr lang="en-US" sz="2177">
                <a:solidFill>
                  <a:srgbClr val="302F2F"/>
                </a:solidFill>
                <a:latin typeface="Anantason Expanded Bold"/>
                <a:ea typeface="Anantason Expanded Bold"/>
                <a:cs typeface="Anantason Expanded Bold"/>
                <a:sym typeface="Anantason Expanded Bold"/>
              </a:rPr>
              <a:t>Content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5084067" y="677212"/>
            <a:ext cx="1975993" cy="3638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047"/>
              </a:lnSpc>
              <a:spcBef>
                <a:spcPct val="0"/>
              </a:spcBef>
            </a:pPr>
            <a:r>
              <a:rPr lang="en-US" sz="2177">
                <a:solidFill>
                  <a:srgbClr val="302F2F">
                    <a:alpha val="49804"/>
                  </a:srgbClr>
                </a:solidFill>
                <a:latin typeface="Anantason Expanded Bold"/>
                <a:ea typeface="Anantason Expanded Bold"/>
                <a:cs typeface="Anantason Expanded Bold"/>
                <a:sym typeface="Anantason Expanded Bold"/>
              </a:rPr>
              <a:t>Others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713966" y="720646"/>
            <a:ext cx="4185070" cy="3197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62"/>
              </a:lnSpc>
            </a:pPr>
            <a:r>
              <a:rPr lang="en-US" sz="2462">
                <a:solidFill>
                  <a:srgbClr val="302F2F"/>
                </a:solidFill>
                <a:latin typeface="Anantason Expanded Bold"/>
                <a:ea typeface="Anantason Expanded Bold"/>
                <a:cs typeface="Anantason Expanded Bold"/>
                <a:sym typeface="Anantason Expanded Bold"/>
              </a:rPr>
              <a:t>Thynk Unlimited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59307" y="4736589"/>
            <a:ext cx="13808999" cy="39852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96119" indent="-348059" lvl="1">
              <a:lnSpc>
                <a:spcPts val="4513"/>
              </a:lnSpc>
              <a:buFont typeface="Arial"/>
              <a:buChar char="•"/>
            </a:pPr>
            <a:r>
              <a:rPr lang="en-US" sz="3224">
                <a:solidFill>
                  <a:srgbClr val="302F2F"/>
                </a:solidFill>
                <a:latin typeface="Anantason Expanded Bold"/>
                <a:ea typeface="Anantason Expanded Bold"/>
                <a:cs typeface="Anantason Expanded Bold"/>
                <a:sym typeface="Anantason Expanded Bold"/>
              </a:rPr>
              <a:t>Mohan Madan is the senior most employee and his title is senior general manager</a:t>
            </a:r>
          </a:p>
          <a:p>
            <a:pPr algn="just" marL="696119" indent="-348059" lvl="1">
              <a:lnSpc>
                <a:spcPts val="4513"/>
              </a:lnSpc>
              <a:buFont typeface="Arial"/>
              <a:buChar char="•"/>
            </a:pPr>
            <a:r>
              <a:rPr lang="en-US" sz="3224">
                <a:solidFill>
                  <a:srgbClr val="302F2F"/>
                </a:solidFill>
                <a:latin typeface="Anantason Expanded Bold"/>
                <a:ea typeface="Anantason Expanded Bold"/>
                <a:cs typeface="Anantason Expanded Bold"/>
                <a:sym typeface="Anantason Expanded Bold"/>
              </a:rPr>
              <a:t>USA has the most invoice count </a:t>
            </a:r>
          </a:p>
          <a:p>
            <a:pPr algn="just" marL="696119" indent="-348059" lvl="1">
              <a:lnSpc>
                <a:spcPts val="4513"/>
              </a:lnSpc>
              <a:buFont typeface="Arial"/>
              <a:buChar char="•"/>
            </a:pPr>
            <a:r>
              <a:rPr lang="en-US" sz="3224">
                <a:solidFill>
                  <a:srgbClr val="302F2F"/>
                </a:solidFill>
                <a:latin typeface="Anantason Expanded Bold"/>
                <a:ea typeface="Anantason Expanded Bold"/>
                <a:cs typeface="Anantason Expanded Bold"/>
                <a:sym typeface="Anantason Expanded Bold"/>
              </a:rPr>
              <a:t>prague is the city which has the highest sum</a:t>
            </a:r>
          </a:p>
          <a:p>
            <a:pPr algn="just" marL="696119" indent="-348059" lvl="1">
              <a:lnSpc>
                <a:spcPts val="4513"/>
              </a:lnSpc>
              <a:buFont typeface="Arial"/>
              <a:buChar char="•"/>
            </a:pPr>
            <a:r>
              <a:rPr lang="en-US" sz="3224">
                <a:solidFill>
                  <a:srgbClr val="302F2F"/>
                </a:solidFill>
                <a:latin typeface="Anantason Expanded Bold"/>
                <a:ea typeface="Anantason Expanded Bold"/>
                <a:cs typeface="Anantason Expanded Bold"/>
                <a:sym typeface="Anantason Expanded Bold"/>
              </a:rPr>
              <a:t>Frantishek is the best customer</a:t>
            </a:r>
          </a:p>
          <a:p>
            <a:pPr algn="just" marL="696119" indent="-348059" lvl="1">
              <a:lnSpc>
                <a:spcPts val="4513"/>
              </a:lnSpc>
              <a:buFont typeface="Arial"/>
              <a:buChar char="•"/>
            </a:pPr>
            <a:r>
              <a:rPr lang="en-US" sz="3224">
                <a:solidFill>
                  <a:srgbClr val="302F2F"/>
                </a:solidFill>
                <a:latin typeface="Anantason Expanded Bold"/>
                <a:ea typeface="Anantason Expanded Bold"/>
                <a:cs typeface="Anantason Expanded Bold"/>
                <a:sym typeface="Anantason Expanded Bold"/>
              </a:rPr>
              <a:t>Argentina is the best billing country and the famous genre is Rock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582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 l="0" t="0" r="0" b="-7777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-3317197" y="7885422"/>
            <a:ext cx="12904000" cy="4803156"/>
          </a:xfrm>
          <a:custGeom>
            <a:avLst/>
            <a:gdLst/>
            <a:ahLst/>
            <a:cxnLst/>
            <a:rect r="r" b="b" t="t" l="l"/>
            <a:pathLst>
              <a:path h="4803156" w="12904000">
                <a:moveTo>
                  <a:pt x="0" y="0"/>
                </a:moveTo>
                <a:lnTo>
                  <a:pt x="12904000" y="0"/>
                </a:lnTo>
                <a:lnTo>
                  <a:pt x="12904000" y="4803156"/>
                </a:lnTo>
                <a:lnTo>
                  <a:pt x="0" y="48031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575925"/>
            <a:ext cx="527537" cy="546413"/>
          </a:xfrm>
          <a:custGeom>
            <a:avLst/>
            <a:gdLst/>
            <a:ahLst/>
            <a:cxnLst/>
            <a:rect r="r" b="b" t="t" l="l"/>
            <a:pathLst>
              <a:path h="546413" w="527537">
                <a:moveTo>
                  <a:pt x="0" y="0"/>
                </a:moveTo>
                <a:lnTo>
                  <a:pt x="527537" y="0"/>
                </a:lnTo>
                <a:lnTo>
                  <a:pt x="527537" y="546412"/>
                </a:lnTo>
                <a:lnTo>
                  <a:pt x="0" y="5464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4068306" y="657704"/>
            <a:ext cx="1411354" cy="3638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047"/>
              </a:lnSpc>
              <a:spcBef>
                <a:spcPct val="0"/>
              </a:spcBef>
            </a:pPr>
            <a:r>
              <a:rPr lang="en-US" sz="2177">
                <a:solidFill>
                  <a:srgbClr val="302F2F"/>
                </a:solidFill>
                <a:latin typeface="Anantason Expanded Bold"/>
                <a:ea typeface="Anantason Expanded Bold"/>
                <a:cs typeface="Anantason Expanded Bold"/>
                <a:sym typeface="Anantason Expanded Bold"/>
              </a:rPr>
              <a:t>Content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5084067" y="677212"/>
            <a:ext cx="1975993" cy="3638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047"/>
              </a:lnSpc>
              <a:spcBef>
                <a:spcPct val="0"/>
              </a:spcBef>
            </a:pPr>
            <a:r>
              <a:rPr lang="en-US" sz="2177">
                <a:solidFill>
                  <a:srgbClr val="302F2F">
                    <a:alpha val="49804"/>
                  </a:srgbClr>
                </a:solidFill>
                <a:latin typeface="Anantason Expanded Bold"/>
                <a:ea typeface="Anantason Expanded Bold"/>
                <a:cs typeface="Anantason Expanded Bold"/>
                <a:sym typeface="Anantason Expanded Bold"/>
              </a:rPr>
              <a:t>Others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10505869">
            <a:off x="-2086613" y="7968095"/>
            <a:ext cx="3800579" cy="4114800"/>
          </a:xfrm>
          <a:custGeom>
            <a:avLst/>
            <a:gdLst/>
            <a:ahLst/>
            <a:cxnLst/>
            <a:rect r="r" b="b" t="t" l="l"/>
            <a:pathLst>
              <a:path h="4114800" w="3800579">
                <a:moveTo>
                  <a:pt x="0" y="0"/>
                </a:moveTo>
                <a:lnTo>
                  <a:pt x="3800579" y="0"/>
                </a:lnTo>
                <a:lnTo>
                  <a:pt x="380057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9872793" y="657704"/>
            <a:ext cx="1476505" cy="3638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047"/>
              </a:lnSpc>
              <a:spcBef>
                <a:spcPct val="0"/>
              </a:spcBef>
            </a:pPr>
            <a:r>
              <a:rPr lang="en-US" sz="2177">
                <a:solidFill>
                  <a:srgbClr val="302F2F">
                    <a:alpha val="49804"/>
                  </a:srgbClr>
                </a:solidFill>
                <a:latin typeface="Anantason Expanded Bold"/>
                <a:ea typeface="Anantason Expanded Bold"/>
                <a:cs typeface="Anantason Expanded Bold"/>
                <a:sym typeface="Anantason Expanded Bold"/>
              </a:rPr>
              <a:t>Home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863648" y="679178"/>
            <a:ext cx="1693674" cy="3638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047"/>
              </a:lnSpc>
              <a:spcBef>
                <a:spcPct val="0"/>
              </a:spcBef>
            </a:pPr>
            <a:r>
              <a:rPr lang="en-US" sz="2177">
                <a:solidFill>
                  <a:srgbClr val="302F2F">
                    <a:alpha val="49804"/>
                  </a:srgbClr>
                </a:solidFill>
                <a:latin typeface="Anantason Expanded Bold"/>
                <a:ea typeface="Anantason Expanded Bold"/>
                <a:cs typeface="Anantason Expanded Bold"/>
                <a:sym typeface="Anantason Expanded Bold"/>
              </a:rPr>
              <a:t>About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713966" y="720646"/>
            <a:ext cx="4185070" cy="3197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62"/>
              </a:lnSpc>
            </a:pPr>
            <a:r>
              <a:rPr lang="en-US" sz="2462">
                <a:solidFill>
                  <a:srgbClr val="302F2F"/>
                </a:solidFill>
                <a:latin typeface="Anantason Expanded Bold"/>
                <a:ea typeface="Anantason Expanded Bold"/>
                <a:cs typeface="Anantason Expanded Bold"/>
                <a:sym typeface="Anantason Expanded Bold"/>
              </a:rPr>
              <a:t>Thynk Unlimited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419403" y="1549092"/>
            <a:ext cx="10509881" cy="60745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886"/>
              </a:lnSpc>
            </a:pPr>
            <a:r>
              <a:rPr lang="en-US" sz="33490">
                <a:solidFill>
                  <a:srgbClr val="302F2F"/>
                </a:solidFill>
                <a:latin typeface="Zuume Rough Bold"/>
                <a:ea typeface="Zuume Rough Bold"/>
                <a:cs typeface="Zuume Rough Bold"/>
                <a:sym typeface="Zuume Rough Bold"/>
              </a:rPr>
              <a:t>THANK</a:t>
            </a:r>
          </a:p>
        </p:txBody>
      </p:sp>
      <p:sp>
        <p:nvSpPr>
          <p:cNvPr name="TextBox 12" id="12"/>
          <p:cNvSpPr txBox="true"/>
          <p:nvPr/>
        </p:nvSpPr>
        <p:spPr>
          <a:xfrm rot="-304867">
            <a:off x="8884783" y="412899"/>
            <a:ext cx="7809408" cy="68783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241"/>
              </a:lnSpc>
            </a:pPr>
            <a:r>
              <a:rPr lang="en-US" sz="40172">
                <a:solidFill>
                  <a:srgbClr val="302F2F"/>
                </a:solidFill>
                <a:latin typeface="Holiday"/>
                <a:ea typeface="Holiday"/>
                <a:cs typeface="Holiday"/>
                <a:sym typeface="Holiday"/>
              </a:rPr>
              <a:t>You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-10800000">
            <a:off x="8701197" y="7885422"/>
            <a:ext cx="12904000" cy="4803156"/>
          </a:xfrm>
          <a:custGeom>
            <a:avLst/>
            <a:gdLst/>
            <a:ahLst/>
            <a:cxnLst/>
            <a:rect r="r" b="b" t="t" l="l"/>
            <a:pathLst>
              <a:path h="4803156" w="12904000">
                <a:moveTo>
                  <a:pt x="0" y="0"/>
                </a:moveTo>
                <a:lnTo>
                  <a:pt x="12904000" y="0"/>
                </a:lnTo>
                <a:lnTo>
                  <a:pt x="12904000" y="4803156"/>
                </a:lnTo>
                <a:lnTo>
                  <a:pt x="0" y="48031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-1425390" y="-355670"/>
            <a:ext cx="7058960" cy="7058960"/>
          </a:xfrm>
          <a:custGeom>
            <a:avLst/>
            <a:gdLst/>
            <a:ahLst/>
            <a:cxnLst/>
            <a:rect r="r" b="b" t="t" l="l"/>
            <a:pathLst>
              <a:path h="7058960" w="7058960">
                <a:moveTo>
                  <a:pt x="0" y="7058960"/>
                </a:moveTo>
                <a:lnTo>
                  <a:pt x="7058960" y="7058960"/>
                </a:lnTo>
                <a:lnTo>
                  <a:pt x="7058960" y="0"/>
                </a:lnTo>
                <a:lnTo>
                  <a:pt x="0" y="0"/>
                </a:lnTo>
                <a:lnTo>
                  <a:pt x="0" y="705896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0">
            <a:off x="5614520" y="-355670"/>
            <a:ext cx="7058960" cy="7058960"/>
          </a:xfrm>
          <a:custGeom>
            <a:avLst/>
            <a:gdLst/>
            <a:ahLst/>
            <a:cxnLst/>
            <a:rect r="r" b="b" t="t" l="l"/>
            <a:pathLst>
              <a:path h="7058960" w="7058960">
                <a:moveTo>
                  <a:pt x="0" y="7058960"/>
                </a:moveTo>
                <a:lnTo>
                  <a:pt x="7058960" y="7058960"/>
                </a:lnTo>
                <a:lnTo>
                  <a:pt x="7058960" y="0"/>
                </a:lnTo>
                <a:lnTo>
                  <a:pt x="0" y="0"/>
                </a:lnTo>
                <a:lnTo>
                  <a:pt x="0" y="705896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true" rot="0">
            <a:off x="12654430" y="-355670"/>
            <a:ext cx="7058960" cy="7058960"/>
          </a:xfrm>
          <a:custGeom>
            <a:avLst/>
            <a:gdLst/>
            <a:ahLst/>
            <a:cxnLst/>
            <a:rect r="r" b="b" t="t" l="l"/>
            <a:pathLst>
              <a:path h="7058960" w="7058960">
                <a:moveTo>
                  <a:pt x="0" y="7058960"/>
                </a:moveTo>
                <a:lnTo>
                  <a:pt x="7058960" y="7058960"/>
                </a:lnTo>
                <a:lnTo>
                  <a:pt x="7058960" y="0"/>
                </a:lnTo>
                <a:lnTo>
                  <a:pt x="0" y="0"/>
                </a:lnTo>
                <a:lnTo>
                  <a:pt x="0" y="705896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8700" y="575925"/>
            <a:ext cx="527537" cy="546413"/>
          </a:xfrm>
          <a:custGeom>
            <a:avLst/>
            <a:gdLst/>
            <a:ahLst/>
            <a:cxnLst/>
            <a:rect r="r" b="b" t="t" l="l"/>
            <a:pathLst>
              <a:path h="546413" w="527537">
                <a:moveTo>
                  <a:pt x="0" y="0"/>
                </a:moveTo>
                <a:lnTo>
                  <a:pt x="527537" y="0"/>
                </a:lnTo>
                <a:lnTo>
                  <a:pt x="527537" y="546412"/>
                </a:lnTo>
                <a:lnTo>
                  <a:pt x="0" y="5464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1028142" y="2300508"/>
            <a:ext cx="6727186" cy="6727186"/>
            <a:chOff x="0" y="0"/>
            <a:chExt cx="19050000" cy="19050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1106665" y="1106665"/>
              <a:ext cx="16836669" cy="16836669"/>
            </a:xfrm>
            <a:custGeom>
              <a:avLst/>
              <a:gdLst/>
              <a:ahLst/>
              <a:cxnLst/>
              <a:rect r="r" b="b" t="t" l="l"/>
              <a:pathLst>
                <a:path h="16836669" w="16836669">
                  <a:moveTo>
                    <a:pt x="0" y="0"/>
                  </a:moveTo>
                  <a:lnTo>
                    <a:pt x="16836669" y="0"/>
                  </a:lnTo>
                  <a:lnTo>
                    <a:pt x="16836669" y="16836669"/>
                  </a:lnTo>
                  <a:lnTo>
                    <a:pt x="0" y="16836669"/>
                  </a:lnTo>
                  <a:close/>
                </a:path>
              </a:pathLst>
            </a:custGeom>
            <a:blipFill>
              <a:blip r:embed="rId6"/>
              <a:stretch>
                <a:fillRect l="-25046" t="0" r="-25046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9050000" cy="19050000"/>
            </a:xfrm>
            <a:custGeom>
              <a:avLst/>
              <a:gdLst/>
              <a:ahLst/>
              <a:cxnLst/>
              <a:rect r="r" b="b" t="t" l="l"/>
              <a:pathLst>
                <a:path h="19050000" w="19050000">
                  <a:moveTo>
                    <a:pt x="0" y="0"/>
                  </a:moveTo>
                  <a:lnTo>
                    <a:pt x="19050000" y="0"/>
                  </a:lnTo>
                  <a:lnTo>
                    <a:pt x="19050000" y="19050000"/>
                  </a:lnTo>
                  <a:lnTo>
                    <a:pt x="0" y="1905000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-1425390" y="8229600"/>
            <a:ext cx="3800579" cy="4114800"/>
          </a:xfrm>
          <a:custGeom>
            <a:avLst/>
            <a:gdLst/>
            <a:ahLst/>
            <a:cxnLst/>
            <a:rect r="r" b="b" t="t" l="l"/>
            <a:pathLst>
              <a:path h="4114800" w="3800579">
                <a:moveTo>
                  <a:pt x="0" y="0"/>
                </a:moveTo>
                <a:lnTo>
                  <a:pt x="3800579" y="0"/>
                </a:lnTo>
                <a:lnTo>
                  <a:pt x="380057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5479660" y="5430726"/>
            <a:ext cx="2275667" cy="3827574"/>
          </a:xfrm>
          <a:custGeom>
            <a:avLst/>
            <a:gdLst/>
            <a:ahLst/>
            <a:cxnLst/>
            <a:rect r="r" b="b" t="t" l="l"/>
            <a:pathLst>
              <a:path h="3827574" w="2275667">
                <a:moveTo>
                  <a:pt x="0" y="0"/>
                </a:moveTo>
                <a:lnTo>
                  <a:pt x="2275667" y="0"/>
                </a:lnTo>
                <a:lnTo>
                  <a:pt x="2275667" y="3827574"/>
                </a:lnTo>
                <a:lnTo>
                  <a:pt x="0" y="382757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713966" y="720646"/>
            <a:ext cx="4185070" cy="3197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62"/>
              </a:lnSpc>
            </a:pPr>
            <a:r>
              <a:rPr lang="en-US" sz="2462">
                <a:solidFill>
                  <a:srgbClr val="302F2F"/>
                </a:solidFill>
                <a:latin typeface="Anantason Expanded Bold"/>
                <a:ea typeface="Anantason Expanded Bold"/>
                <a:cs typeface="Anantason Expanded Bold"/>
                <a:sym typeface="Anantason Expanded Bold"/>
              </a:rPr>
              <a:t>Thynk Unlimited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275196" y="2335564"/>
            <a:ext cx="5706925" cy="20824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125"/>
              </a:lnSpc>
            </a:pPr>
            <a:r>
              <a:rPr lang="en-US" sz="11518">
                <a:solidFill>
                  <a:srgbClr val="302F2F"/>
                </a:solidFill>
                <a:latin typeface="Zuume Rough Bold"/>
                <a:ea typeface="Zuume Rough Bold"/>
                <a:cs typeface="Zuume Rough Bold"/>
                <a:sym typeface="Zuume Rough Bold"/>
              </a:rPr>
              <a:t>OBJECTIVE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4869328"/>
            <a:ext cx="9080034" cy="29800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39298" indent="-369649" lvl="1">
              <a:lnSpc>
                <a:spcPts val="4793"/>
              </a:lnSpc>
              <a:buFont typeface="Arial"/>
              <a:buChar char="•"/>
            </a:pPr>
            <a:r>
              <a:rPr lang="en-US" sz="3424">
                <a:solidFill>
                  <a:srgbClr val="302F2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The objective of this analysis to help the music store and help them to grow their business</a:t>
            </a:r>
          </a:p>
          <a:p>
            <a:pPr algn="just">
              <a:lnSpc>
                <a:spcPts val="4793"/>
              </a:lnSpc>
            </a:pPr>
          </a:p>
          <a:p>
            <a:pPr algn="just" marL="739298" indent="-369649" lvl="1">
              <a:lnSpc>
                <a:spcPts val="4793"/>
              </a:lnSpc>
              <a:buFont typeface="Arial"/>
              <a:buChar char="•"/>
            </a:pPr>
            <a:r>
              <a:rPr lang="en-US" sz="3424">
                <a:solidFill>
                  <a:srgbClr val="302F2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We will use SQL for the analysis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222372" y="0"/>
            <a:ext cx="14057746" cy="14057746"/>
          </a:xfrm>
          <a:custGeom>
            <a:avLst/>
            <a:gdLst/>
            <a:ahLst/>
            <a:cxnLst/>
            <a:rect r="r" b="b" t="t" l="l"/>
            <a:pathLst>
              <a:path h="14057746" w="14057746">
                <a:moveTo>
                  <a:pt x="0" y="0"/>
                </a:moveTo>
                <a:lnTo>
                  <a:pt x="14057746" y="0"/>
                </a:lnTo>
                <a:lnTo>
                  <a:pt x="14057746" y="14057746"/>
                </a:lnTo>
                <a:lnTo>
                  <a:pt x="0" y="140577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711830" y="104036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8000"/>
            </a:blip>
            <a:stretch>
              <a:fillRect l="0" t="0" r="0" b="-77777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575925"/>
            <a:ext cx="527537" cy="546413"/>
          </a:xfrm>
          <a:custGeom>
            <a:avLst/>
            <a:gdLst/>
            <a:ahLst/>
            <a:cxnLst/>
            <a:rect r="r" b="b" t="t" l="l"/>
            <a:pathLst>
              <a:path h="546413" w="527537">
                <a:moveTo>
                  <a:pt x="0" y="0"/>
                </a:moveTo>
                <a:lnTo>
                  <a:pt x="527537" y="0"/>
                </a:lnTo>
                <a:lnTo>
                  <a:pt x="527537" y="546412"/>
                </a:lnTo>
                <a:lnTo>
                  <a:pt x="0" y="54641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3189427">
            <a:off x="14630400" y="7354380"/>
            <a:ext cx="7315200" cy="3577798"/>
          </a:xfrm>
          <a:custGeom>
            <a:avLst/>
            <a:gdLst/>
            <a:ahLst/>
            <a:cxnLst/>
            <a:rect r="r" b="b" t="t" l="l"/>
            <a:pathLst>
              <a:path h="3577798" w="7315200">
                <a:moveTo>
                  <a:pt x="0" y="0"/>
                </a:moveTo>
                <a:lnTo>
                  <a:pt x="7315200" y="0"/>
                </a:lnTo>
                <a:lnTo>
                  <a:pt x="7315200" y="3577798"/>
                </a:lnTo>
                <a:lnTo>
                  <a:pt x="0" y="357779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56237" y="1506333"/>
            <a:ext cx="8566277" cy="8486759"/>
          </a:xfrm>
          <a:custGeom>
            <a:avLst/>
            <a:gdLst/>
            <a:ahLst/>
            <a:cxnLst/>
            <a:rect r="r" b="b" t="t" l="l"/>
            <a:pathLst>
              <a:path h="8486759" w="8566277">
                <a:moveTo>
                  <a:pt x="0" y="0"/>
                </a:moveTo>
                <a:lnTo>
                  <a:pt x="8566276" y="0"/>
                </a:lnTo>
                <a:lnTo>
                  <a:pt x="8566276" y="8486759"/>
                </a:lnTo>
                <a:lnTo>
                  <a:pt x="0" y="848675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273" t="-2172" r="-273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4068306" y="657704"/>
            <a:ext cx="1411354" cy="3638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047"/>
              </a:lnSpc>
              <a:spcBef>
                <a:spcPct val="0"/>
              </a:spcBef>
            </a:pPr>
            <a:r>
              <a:rPr lang="en-US" sz="2177">
                <a:solidFill>
                  <a:srgbClr val="302F2F"/>
                </a:solidFill>
                <a:latin typeface="Anantason Expanded Bold"/>
                <a:ea typeface="Anantason Expanded Bold"/>
                <a:cs typeface="Anantason Expanded Bold"/>
                <a:sym typeface="Anantason Expanded Bold"/>
              </a:rPr>
              <a:t>Content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713966" y="720646"/>
            <a:ext cx="4185070" cy="3197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62"/>
              </a:lnSpc>
            </a:pPr>
            <a:r>
              <a:rPr lang="en-US" sz="2462">
                <a:solidFill>
                  <a:srgbClr val="302F2F"/>
                </a:solidFill>
                <a:latin typeface="Anantason Expanded Bold"/>
                <a:ea typeface="Anantason Expanded Bold"/>
                <a:cs typeface="Anantason Expanded Bold"/>
                <a:sym typeface="Anantason Expanded Bold"/>
              </a:rPr>
              <a:t>Thynk Unlimited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121669" y="4046855"/>
            <a:ext cx="6647881" cy="18884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560"/>
              </a:lnSpc>
            </a:pPr>
            <a:r>
              <a:rPr lang="en-US" sz="10400">
                <a:solidFill>
                  <a:srgbClr val="302F2F"/>
                </a:solidFill>
                <a:latin typeface="Zuume Rough Bold"/>
                <a:ea typeface="Zuume Rough Bold"/>
                <a:cs typeface="Zuume Rough Bold"/>
                <a:sym typeface="Zuume Rough Bold"/>
              </a:rPr>
              <a:t>DATASET SCHEMA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582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 l="0" t="0" r="0" b="-7777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575925"/>
            <a:ext cx="527537" cy="546413"/>
          </a:xfrm>
          <a:custGeom>
            <a:avLst/>
            <a:gdLst/>
            <a:ahLst/>
            <a:cxnLst/>
            <a:rect r="r" b="b" t="t" l="l"/>
            <a:pathLst>
              <a:path h="546413" w="527537">
                <a:moveTo>
                  <a:pt x="0" y="0"/>
                </a:moveTo>
                <a:lnTo>
                  <a:pt x="527537" y="0"/>
                </a:lnTo>
                <a:lnTo>
                  <a:pt x="527537" y="546412"/>
                </a:lnTo>
                <a:lnTo>
                  <a:pt x="0" y="5464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0" y="1362842"/>
            <a:ext cx="2840398" cy="2819741"/>
          </a:xfrm>
          <a:custGeom>
            <a:avLst/>
            <a:gdLst/>
            <a:ahLst/>
            <a:cxnLst/>
            <a:rect r="r" b="b" t="t" l="l"/>
            <a:pathLst>
              <a:path h="2819741" w="2840398">
                <a:moveTo>
                  <a:pt x="0" y="0"/>
                </a:moveTo>
                <a:lnTo>
                  <a:pt x="2840398" y="0"/>
                </a:lnTo>
                <a:lnTo>
                  <a:pt x="2840398" y="2819740"/>
                </a:lnTo>
                <a:lnTo>
                  <a:pt x="0" y="281974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920793" y="1716552"/>
            <a:ext cx="7904000" cy="23723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339"/>
              </a:lnSpc>
            </a:pPr>
            <a:r>
              <a:rPr lang="en-US" sz="13099">
                <a:solidFill>
                  <a:srgbClr val="302F2F"/>
                </a:solidFill>
                <a:latin typeface="Zuume Rough Bold"/>
                <a:ea typeface="Zuume Rough Bold"/>
                <a:cs typeface="Zuume Rough Bold"/>
                <a:sym typeface="Zuume Rough Bold"/>
              </a:rPr>
              <a:t>LEVEL OF QUERIES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872793" y="657704"/>
            <a:ext cx="1476505" cy="3638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047"/>
              </a:lnSpc>
              <a:spcBef>
                <a:spcPct val="0"/>
              </a:spcBef>
            </a:pPr>
            <a:r>
              <a:rPr lang="en-US" sz="2177">
                <a:solidFill>
                  <a:srgbClr val="302F2F">
                    <a:alpha val="49804"/>
                  </a:srgbClr>
                </a:solidFill>
                <a:latin typeface="Anantason Expanded Bold"/>
                <a:ea typeface="Anantason Expanded Bold"/>
                <a:cs typeface="Anantason Expanded Bold"/>
                <a:sym typeface="Anantason Expanded Bold"/>
              </a:rPr>
              <a:t>Home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863648" y="679178"/>
            <a:ext cx="1693674" cy="3638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047"/>
              </a:lnSpc>
              <a:spcBef>
                <a:spcPct val="0"/>
              </a:spcBef>
            </a:pPr>
            <a:r>
              <a:rPr lang="en-US" sz="2177">
                <a:solidFill>
                  <a:srgbClr val="302F2F">
                    <a:alpha val="49804"/>
                  </a:srgbClr>
                </a:solidFill>
                <a:latin typeface="Anantason Expanded Bold"/>
                <a:ea typeface="Anantason Expanded Bold"/>
                <a:cs typeface="Anantason Expanded Bold"/>
                <a:sym typeface="Anantason Expanded Bold"/>
              </a:rPr>
              <a:t>About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4068306" y="657704"/>
            <a:ext cx="1411354" cy="3638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047"/>
              </a:lnSpc>
              <a:spcBef>
                <a:spcPct val="0"/>
              </a:spcBef>
            </a:pPr>
            <a:r>
              <a:rPr lang="en-US" sz="2177">
                <a:solidFill>
                  <a:srgbClr val="302F2F"/>
                </a:solidFill>
                <a:latin typeface="Anantason Expanded Bold"/>
                <a:ea typeface="Anantason Expanded Bold"/>
                <a:cs typeface="Anantason Expanded Bold"/>
                <a:sym typeface="Anantason Expanded Bold"/>
              </a:rPr>
              <a:t>Content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5084067" y="677212"/>
            <a:ext cx="1975993" cy="3638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047"/>
              </a:lnSpc>
              <a:spcBef>
                <a:spcPct val="0"/>
              </a:spcBef>
            </a:pPr>
            <a:r>
              <a:rPr lang="en-US" sz="2177">
                <a:solidFill>
                  <a:srgbClr val="302F2F">
                    <a:alpha val="49804"/>
                  </a:srgbClr>
                </a:solidFill>
                <a:latin typeface="Anantason Expanded Bold"/>
                <a:ea typeface="Anantason Expanded Bold"/>
                <a:cs typeface="Anantason Expanded Bold"/>
                <a:sym typeface="Anantason Expanded Bold"/>
              </a:rPr>
              <a:t>Others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713966" y="720646"/>
            <a:ext cx="4185070" cy="3197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62"/>
              </a:lnSpc>
            </a:pPr>
            <a:r>
              <a:rPr lang="en-US" sz="2462">
                <a:solidFill>
                  <a:srgbClr val="302F2F"/>
                </a:solidFill>
                <a:latin typeface="Anantason Expanded Bold"/>
                <a:ea typeface="Anantason Expanded Bold"/>
                <a:cs typeface="Anantason Expanded Bold"/>
                <a:sym typeface="Anantason Expanded Bold"/>
              </a:rPr>
              <a:t>Thynk Unlimited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92468" y="4485936"/>
            <a:ext cx="3265624" cy="1642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3439"/>
              </a:lnSpc>
            </a:pPr>
            <a:r>
              <a:rPr lang="en-US" sz="9600">
                <a:solidFill>
                  <a:srgbClr val="302F2F"/>
                </a:solidFill>
                <a:latin typeface="Anantason Expanded Bold"/>
                <a:ea typeface="Anantason Expanded Bold"/>
                <a:cs typeface="Anantason Expanded Bold"/>
                <a:sym typeface="Anantason Expanded Bold"/>
              </a:rPr>
              <a:t>Easy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10505869">
            <a:off x="-2086613" y="7968095"/>
            <a:ext cx="3800579" cy="4114800"/>
          </a:xfrm>
          <a:custGeom>
            <a:avLst/>
            <a:gdLst/>
            <a:ahLst/>
            <a:cxnLst/>
            <a:rect r="r" b="b" t="t" l="l"/>
            <a:pathLst>
              <a:path h="4114800" w="3800579">
                <a:moveTo>
                  <a:pt x="0" y="0"/>
                </a:moveTo>
                <a:lnTo>
                  <a:pt x="3800579" y="0"/>
                </a:lnTo>
                <a:lnTo>
                  <a:pt x="380057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6191318" y="715312"/>
            <a:ext cx="4193364" cy="4114800"/>
          </a:xfrm>
          <a:custGeom>
            <a:avLst/>
            <a:gdLst/>
            <a:ahLst/>
            <a:cxnLst/>
            <a:rect r="r" b="b" t="t" l="l"/>
            <a:pathLst>
              <a:path h="4114800" w="4193364">
                <a:moveTo>
                  <a:pt x="0" y="0"/>
                </a:moveTo>
                <a:lnTo>
                  <a:pt x="4193364" y="0"/>
                </a:lnTo>
                <a:lnTo>
                  <a:pt x="419336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5862093" y="4485936"/>
            <a:ext cx="5056680" cy="1642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3439"/>
              </a:lnSpc>
            </a:pPr>
            <a:r>
              <a:rPr lang="en-US" sz="9600">
                <a:solidFill>
                  <a:srgbClr val="302F2F"/>
                </a:solidFill>
                <a:latin typeface="Anantason Expanded Bold"/>
                <a:ea typeface="Anantason Expanded Bold"/>
                <a:cs typeface="Anantason Expanded Bold"/>
                <a:sym typeface="Anantason Expanded Bold"/>
              </a:rPr>
              <a:t>Medium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222774" y="4485936"/>
            <a:ext cx="5722586" cy="1642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3439"/>
              </a:lnSpc>
            </a:pPr>
            <a:r>
              <a:rPr lang="en-US" sz="9600">
                <a:solidFill>
                  <a:srgbClr val="302F2F"/>
                </a:solidFill>
                <a:latin typeface="Anantason Expanded Bold"/>
                <a:ea typeface="Anantason Expanded Bold"/>
                <a:cs typeface="Anantason Expanded Bold"/>
                <a:sym typeface="Anantason Expanded Bold"/>
              </a:rPr>
              <a:t>Advance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28700" y="6385221"/>
            <a:ext cx="3996361" cy="10028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759"/>
              </a:lnSpc>
            </a:pPr>
            <a:r>
              <a:rPr lang="en-US" sz="3399">
                <a:solidFill>
                  <a:srgbClr val="004AAD"/>
                </a:solidFill>
                <a:latin typeface="Anantason Expanded Bold"/>
                <a:ea typeface="Anantason Expanded Bold"/>
                <a:cs typeface="Anantason Expanded Bold"/>
                <a:sym typeface="Anantason Expanded Bold"/>
              </a:rPr>
              <a:t>          Include</a:t>
            </a:r>
          </a:p>
          <a:p>
            <a:pPr algn="just">
              <a:lnSpc>
                <a:spcPts val="3267"/>
              </a:lnSpc>
            </a:pPr>
            <a:r>
              <a:rPr lang="en-US" sz="2333">
                <a:solidFill>
                  <a:srgbClr val="004AAD"/>
                </a:solidFill>
                <a:latin typeface="Anantason Expanded Bold"/>
                <a:ea typeface="Anantason Expanded Bold"/>
                <a:cs typeface="Anantason Expanded Bold"/>
                <a:sym typeface="Anantason Expanded Bold"/>
              </a:rPr>
              <a:t>select, group by, order by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614685" y="6385221"/>
            <a:ext cx="3996361" cy="11006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759"/>
              </a:lnSpc>
            </a:pPr>
            <a:r>
              <a:rPr lang="en-US" sz="3399">
                <a:solidFill>
                  <a:srgbClr val="004AAD"/>
                </a:solidFill>
                <a:latin typeface="Anantason Expanded Bold"/>
                <a:ea typeface="Anantason Expanded Bold"/>
                <a:cs typeface="Anantason Expanded Bold"/>
                <a:sym typeface="Anantason Expanded Bold"/>
              </a:rPr>
              <a:t>          Include</a:t>
            </a:r>
          </a:p>
          <a:p>
            <a:pPr algn="just">
              <a:lnSpc>
                <a:spcPts val="4107"/>
              </a:lnSpc>
            </a:pPr>
            <a:r>
              <a:rPr lang="en-US" sz="2933">
                <a:solidFill>
                  <a:srgbClr val="004AAD"/>
                </a:solidFill>
                <a:latin typeface="Anantason Expanded Bold"/>
                <a:ea typeface="Anantason Expanded Bold"/>
                <a:cs typeface="Anantason Expanded Bold"/>
                <a:sym typeface="Anantason Expanded Bold"/>
              </a:rPr>
              <a:t>join, window function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710485" y="6385221"/>
            <a:ext cx="4882167" cy="10028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759"/>
              </a:lnSpc>
            </a:pPr>
            <a:r>
              <a:rPr lang="en-US" sz="3399">
                <a:solidFill>
                  <a:srgbClr val="004AAD"/>
                </a:solidFill>
                <a:latin typeface="Anantason Expanded Bold"/>
                <a:ea typeface="Anantason Expanded Bold"/>
                <a:cs typeface="Anantason Expanded Bold"/>
                <a:sym typeface="Anantason Expanded Bold"/>
              </a:rPr>
              <a:t>          Include</a:t>
            </a:r>
          </a:p>
          <a:p>
            <a:pPr algn="just">
              <a:lnSpc>
                <a:spcPts val="3267"/>
              </a:lnSpc>
            </a:pPr>
            <a:r>
              <a:rPr lang="en-US" sz="2333">
                <a:solidFill>
                  <a:srgbClr val="004AAD"/>
                </a:solidFill>
                <a:latin typeface="Anantason Expanded Bold"/>
                <a:ea typeface="Anantason Expanded Bold"/>
                <a:cs typeface="Anantason Expanded Bold"/>
                <a:sym typeface="Anantason Expanded Bold"/>
              </a:rPr>
              <a:t>CTE (common table expression)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582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50146" y="301700"/>
            <a:ext cx="527537" cy="546413"/>
          </a:xfrm>
          <a:custGeom>
            <a:avLst/>
            <a:gdLst/>
            <a:ahLst/>
            <a:cxnLst/>
            <a:rect r="r" b="b" t="t" l="l"/>
            <a:pathLst>
              <a:path h="546413" w="527537">
                <a:moveTo>
                  <a:pt x="0" y="0"/>
                </a:moveTo>
                <a:lnTo>
                  <a:pt x="527537" y="0"/>
                </a:lnTo>
                <a:lnTo>
                  <a:pt x="527537" y="546412"/>
                </a:lnTo>
                <a:lnTo>
                  <a:pt x="0" y="5464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11062" y="3068303"/>
            <a:ext cx="6943550" cy="4862223"/>
          </a:xfrm>
          <a:custGeom>
            <a:avLst/>
            <a:gdLst/>
            <a:ahLst/>
            <a:cxnLst/>
            <a:rect r="r" b="b" t="t" l="l"/>
            <a:pathLst>
              <a:path h="4862223" w="6943550">
                <a:moveTo>
                  <a:pt x="0" y="0"/>
                </a:moveTo>
                <a:lnTo>
                  <a:pt x="6943550" y="0"/>
                </a:lnTo>
                <a:lnTo>
                  <a:pt x="6943550" y="4862223"/>
                </a:lnTo>
                <a:lnTo>
                  <a:pt x="0" y="486222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-472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565674" y="5143500"/>
            <a:ext cx="10722326" cy="1119438"/>
          </a:xfrm>
          <a:custGeom>
            <a:avLst/>
            <a:gdLst/>
            <a:ahLst/>
            <a:cxnLst/>
            <a:rect r="r" b="b" t="t" l="l"/>
            <a:pathLst>
              <a:path h="1119438" w="10722326">
                <a:moveTo>
                  <a:pt x="0" y="0"/>
                </a:moveTo>
                <a:lnTo>
                  <a:pt x="10722326" y="0"/>
                </a:lnTo>
                <a:lnTo>
                  <a:pt x="10722326" y="1119438"/>
                </a:lnTo>
                <a:lnTo>
                  <a:pt x="0" y="111943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-4538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11062" y="1312812"/>
            <a:ext cx="17665876" cy="8198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87"/>
              </a:lnSpc>
              <a:spcBef>
                <a:spcPct val="0"/>
              </a:spcBef>
            </a:pPr>
            <a:r>
              <a:rPr lang="en-US" sz="4848">
                <a:solidFill>
                  <a:srgbClr val="000000"/>
                </a:solidFill>
                <a:latin typeface="Anantason Expanded Bold"/>
                <a:ea typeface="Anantason Expanded Bold"/>
                <a:cs typeface="Anantason Expanded Bold"/>
                <a:sym typeface="Anantason Expanded Bold"/>
              </a:rPr>
              <a:t>Who is the senior most employee based on job title?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415456" y="458549"/>
            <a:ext cx="4185070" cy="3895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62"/>
              </a:lnSpc>
            </a:pPr>
            <a:r>
              <a:rPr lang="en-US" sz="2962">
                <a:solidFill>
                  <a:srgbClr val="302F2F"/>
                </a:solidFill>
                <a:latin typeface="Anantason Expanded Bold"/>
                <a:ea typeface="Anantason Expanded Bold"/>
                <a:cs typeface="Anantason Expanded Bold"/>
                <a:sym typeface="Anantason Expanded Bold"/>
              </a:rPr>
              <a:t>Thynk Unlimited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582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72779" y="2728540"/>
            <a:ext cx="9154560" cy="4508449"/>
          </a:xfrm>
          <a:custGeom>
            <a:avLst/>
            <a:gdLst/>
            <a:ahLst/>
            <a:cxnLst/>
            <a:rect r="r" b="b" t="t" l="l"/>
            <a:pathLst>
              <a:path h="4508449" w="9154560">
                <a:moveTo>
                  <a:pt x="0" y="0"/>
                </a:moveTo>
                <a:lnTo>
                  <a:pt x="9154559" y="0"/>
                </a:lnTo>
                <a:lnTo>
                  <a:pt x="9154559" y="4508449"/>
                </a:lnTo>
                <a:lnTo>
                  <a:pt x="0" y="45084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938903" y="7654486"/>
            <a:ext cx="10320397" cy="1240811"/>
          </a:xfrm>
          <a:custGeom>
            <a:avLst/>
            <a:gdLst/>
            <a:ahLst/>
            <a:cxnLst/>
            <a:rect r="r" b="b" t="t" l="l"/>
            <a:pathLst>
              <a:path h="1240811" w="10320397">
                <a:moveTo>
                  <a:pt x="0" y="0"/>
                </a:moveTo>
                <a:lnTo>
                  <a:pt x="10320397" y="0"/>
                </a:lnTo>
                <a:lnTo>
                  <a:pt x="10320397" y="1240811"/>
                </a:lnTo>
                <a:lnTo>
                  <a:pt x="0" y="124081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94718" y="1094186"/>
            <a:ext cx="17098564" cy="838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27"/>
              </a:lnSpc>
              <a:spcBef>
                <a:spcPct val="0"/>
              </a:spcBef>
            </a:pPr>
            <a:r>
              <a:rPr lang="en-US" sz="4876">
                <a:solidFill>
                  <a:srgbClr val="000000"/>
                </a:solidFill>
                <a:latin typeface="Anantason Expanded Bold"/>
                <a:ea typeface="Anantason Expanded Bold"/>
                <a:cs typeface="Anantason Expanded Bold"/>
                <a:sym typeface="Anantason Expanded Bold"/>
              </a:rPr>
              <a:t>Which countries have the most Invoices?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582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3136994"/>
            <a:ext cx="8930478" cy="4013012"/>
          </a:xfrm>
          <a:custGeom>
            <a:avLst/>
            <a:gdLst/>
            <a:ahLst/>
            <a:cxnLst/>
            <a:rect r="r" b="b" t="t" l="l"/>
            <a:pathLst>
              <a:path h="4013012" w="8930478">
                <a:moveTo>
                  <a:pt x="0" y="0"/>
                </a:moveTo>
                <a:lnTo>
                  <a:pt x="8930478" y="0"/>
                </a:lnTo>
                <a:lnTo>
                  <a:pt x="8930478" y="4013012"/>
                </a:lnTo>
                <a:lnTo>
                  <a:pt x="0" y="40130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05" t="0" r="-451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144000" y="5115577"/>
            <a:ext cx="9077463" cy="5099292"/>
          </a:xfrm>
          <a:custGeom>
            <a:avLst/>
            <a:gdLst/>
            <a:ahLst/>
            <a:cxnLst/>
            <a:rect r="r" b="b" t="t" l="l"/>
            <a:pathLst>
              <a:path h="5099292" w="9077463">
                <a:moveTo>
                  <a:pt x="0" y="0"/>
                </a:moveTo>
                <a:lnTo>
                  <a:pt x="9077463" y="0"/>
                </a:lnTo>
                <a:lnTo>
                  <a:pt x="9077463" y="5099292"/>
                </a:lnTo>
                <a:lnTo>
                  <a:pt x="0" y="50992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520618" y="1143679"/>
            <a:ext cx="12307848" cy="838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27"/>
              </a:lnSpc>
              <a:spcBef>
                <a:spcPct val="0"/>
              </a:spcBef>
            </a:pPr>
            <a:r>
              <a:rPr lang="en-US" sz="4876">
                <a:solidFill>
                  <a:srgbClr val="000000"/>
                </a:solidFill>
                <a:latin typeface="Anantason Expanded Bold"/>
                <a:ea typeface="Anantason Expanded Bold"/>
                <a:cs typeface="Anantason Expanded Bold"/>
                <a:sym typeface="Anantason Expanded Bold"/>
              </a:rPr>
              <a:t>What are top 3 values of total invoice?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582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3599915"/>
            <a:ext cx="8132990" cy="4818413"/>
          </a:xfrm>
          <a:custGeom>
            <a:avLst/>
            <a:gdLst/>
            <a:ahLst/>
            <a:cxnLst/>
            <a:rect r="r" b="b" t="t" l="l"/>
            <a:pathLst>
              <a:path h="4818413" w="8132990">
                <a:moveTo>
                  <a:pt x="0" y="0"/>
                </a:moveTo>
                <a:lnTo>
                  <a:pt x="8132990" y="0"/>
                </a:lnTo>
                <a:lnTo>
                  <a:pt x="8132990" y="4818413"/>
                </a:lnTo>
                <a:lnTo>
                  <a:pt x="0" y="48184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403982" y="6983794"/>
            <a:ext cx="9466093" cy="2071607"/>
          </a:xfrm>
          <a:custGeom>
            <a:avLst/>
            <a:gdLst/>
            <a:ahLst/>
            <a:cxnLst/>
            <a:rect r="r" b="b" t="t" l="l"/>
            <a:pathLst>
              <a:path h="2071607" w="9466093">
                <a:moveTo>
                  <a:pt x="0" y="0"/>
                </a:moveTo>
                <a:lnTo>
                  <a:pt x="9466093" y="0"/>
                </a:lnTo>
                <a:lnTo>
                  <a:pt x="9466093" y="2071607"/>
                </a:lnTo>
                <a:lnTo>
                  <a:pt x="0" y="20716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46772" y="647076"/>
            <a:ext cx="17841228" cy="23907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27"/>
              </a:lnSpc>
              <a:spcBef>
                <a:spcPct val="0"/>
              </a:spcBef>
            </a:pPr>
            <a:r>
              <a:rPr lang="en-US" sz="3377">
                <a:solidFill>
                  <a:srgbClr val="000000"/>
                </a:solidFill>
                <a:latin typeface="Anantason Expanded Bold"/>
                <a:ea typeface="Anantason Expanded Bold"/>
                <a:cs typeface="Anantason Expanded Bold"/>
                <a:sym typeface="Anantason Expanded Bold"/>
              </a:rPr>
              <a:t>Which city has the best customers? We would like to throw a promotional Music Festival in the city we made the most money. </a:t>
            </a:r>
          </a:p>
          <a:p>
            <a:pPr algn="ctr">
              <a:lnSpc>
                <a:spcPts val="4727"/>
              </a:lnSpc>
              <a:spcBef>
                <a:spcPct val="0"/>
              </a:spcBef>
            </a:pPr>
            <a:r>
              <a:rPr lang="en-US" sz="3377">
                <a:solidFill>
                  <a:srgbClr val="000000"/>
                </a:solidFill>
                <a:latin typeface="Anantason Expanded Bold"/>
                <a:ea typeface="Anantason Expanded Bold"/>
                <a:cs typeface="Anantason Expanded Bold"/>
                <a:sym typeface="Anantason Expanded Bold"/>
              </a:rPr>
              <a:t>Write a query that returns one city that has the highest sum of invoice totals. </a:t>
            </a:r>
          </a:p>
          <a:p>
            <a:pPr algn="ctr">
              <a:lnSpc>
                <a:spcPts val="4727"/>
              </a:lnSpc>
              <a:spcBef>
                <a:spcPct val="0"/>
              </a:spcBef>
            </a:pPr>
            <a:r>
              <a:rPr lang="en-US" sz="3377">
                <a:solidFill>
                  <a:srgbClr val="000000"/>
                </a:solidFill>
                <a:latin typeface="Anantason Expanded Bold"/>
                <a:ea typeface="Anantason Expanded Bold"/>
                <a:cs typeface="Anantason Expanded Bold"/>
                <a:sym typeface="Anantason Expanded Bold"/>
              </a:rPr>
              <a:t>Return both the city name &amp; sum of all invoice totals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582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36312" y="3407540"/>
            <a:ext cx="7036991" cy="5091470"/>
          </a:xfrm>
          <a:custGeom>
            <a:avLst/>
            <a:gdLst/>
            <a:ahLst/>
            <a:cxnLst/>
            <a:rect r="r" b="b" t="t" l="l"/>
            <a:pathLst>
              <a:path h="5091470" w="7036991">
                <a:moveTo>
                  <a:pt x="0" y="0"/>
                </a:moveTo>
                <a:lnTo>
                  <a:pt x="7036991" y="0"/>
                </a:lnTo>
                <a:lnTo>
                  <a:pt x="7036991" y="5091470"/>
                </a:lnTo>
                <a:lnTo>
                  <a:pt x="0" y="50914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557317" y="6313831"/>
            <a:ext cx="10535220" cy="1401057"/>
          </a:xfrm>
          <a:custGeom>
            <a:avLst/>
            <a:gdLst/>
            <a:ahLst/>
            <a:cxnLst/>
            <a:rect r="r" b="b" t="t" l="l"/>
            <a:pathLst>
              <a:path h="1401057" w="10535220">
                <a:moveTo>
                  <a:pt x="0" y="0"/>
                </a:moveTo>
                <a:lnTo>
                  <a:pt x="10535220" y="0"/>
                </a:lnTo>
                <a:lnTo>
                  <a:pt x="10535220" y="1401057"/>
                </a:lnTo>
                <a:lnTo>
                  <a:pt x="0" y="140105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14125" y="515253"/>
            <a:ext cx="17478412" cy="19709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87"/>
              </a:lnSpc>
              <a:spcBef>
                <a:spcPct val="0"/>
              </a:spcBef>
            </a:pPr>
            <a:r>
              <a:rPr lang="en-US" sz="3776">
                <a:solidFill>
                  <a:srgbClr val="000000"/>
                </a:solidFill>
                <a:latin typeface="Anantason Expanded Bold"/>
                <a:ea typeface="Anantason Expanded Bold"/>
                <a:cs typeface="Anantason Expanded Bold"/>
                <a:sym typeface="Anantason Expanded Bold"/>
              </a:rPr>
              <a:t>Who is the best customer? The customer who has spent the most money will be declared the best customer. </a:t>
            </a:r>
          </a:p>
          <a:p>
            <a:pPr algn="ctr">
              <a:lnSpc>
                <a:spcPts val="5287"/>
              </a:lnSpc>
              <a:spcBef>
                <a:spcPct val="0"/>
              </a:spcBef>
            </a:pPr>
            <a:r>
              <a:rPr lang="en-US" sz="3776">
                <a:solidFill>
                  <a:srgbClr val="000000"/>
                </a:solidFill>
                <a:latin typeface="Anantason Expanded Bold"/>
                <a:ea typeface="Anantason Expanded Bold"/>
                <a:cs typeface="Anantason Expanded Bold"/>
                <a:sym typeface="Anantason Expanded Bold"/>
              </a:rPr>
              <a:t>Write a query that returns the person who has spent the most money.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DAGNp2JLoXg</dc:identifier>
  <dcterms:modified xsi:type="dcterms:W3CDTF">2011-08-01T06:04:30Z</dcterms:modified>
  <cp:revision>1</cp:revision>
  <dc:title>Orange Modern Bold Music Presentation</dc:title>
</cp:coreProperties>
</file>